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611" r:id="rId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by Divisions" id="{1BC2BDB0-689D-4B6A-8627-1A1290E71F30}">
          <p14:sldIdLst>
            <p14:sldId id="611"/>
          </p14:sldIdLst>
        </p14:section>
        <p14:section name="Divider by Chapter" id="{2039F28D-8990-4CE4-916F-26C6D782BF8B}">
          <p14:sldIdLst/>
        </p14:section>
        <p14:section name="Content Page" id="{092DDE0F-37E1-4F69-85FD-09A27CD313C8}">
          <p14:sldIdLst/>
        </p14:section>
        <p14:section name="Eng Page" id="{0339EC67-B37F-4D04-BB41-BFD9C4A8F5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C9"/>
    <a:srgbClr val="002060"/>
    <a:srgbClr val="920000"/>
    <a:srgbClr val="000000"/>
    <a:srgbClr val="D1EBFF"/>
    <a:srgbClr val="E7F5FF"/>
    <a:srgbClr val="D6E2FF"/>
    <a:srgbClr val="EFF8FF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6" autoAdjust="0"/>
    <p:restoredTop sz="94841" autoAdjust="0"/>
  </p:normalViewPr>
  <p:slideViewPr>
    <p:cSldViewPr>
      <p:cViewPr>
        <p:scale>
          <a:sx n="130" d="100"/>
          <a:sy n="130" d="100"/>
        </p:scale>
        <p:origin x="-72" y="-264"/>
      </p:cViewPr>
      <p:guideLst>
        <p:guide orient="horz" pos="486"/>
        <p:guide orient="horz" pos="3060"/>
        <p:guide orient="horz" pos="1711"/>
        <p:guide orient="horz" pos="2452"/>
        <p:guide orient="horz" pos="2776"/>
        <p:guide pos="793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180"/>
    </p:cViewPr>
  </p:sorterViewPr>
  <p:notesViewPr>
    <p:cSldViewPr>
      <p:cViewPr varScale="1">
        <p:scale>
          <a:sx n="86" d="100"/>
          <a:sy n="86" d="100"/>
        </p:scale>
        <p:origin x="-3780" y="-60"/>
      </p:cViewPr>
      <p:guideLst>
        <p:guide orient="horz" pos="2868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83C66-2347-4D50-86B3-13DC71953BBC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8E57E-17F5-42D6-910D-52CAB6D931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26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B6045-CC3B-4128-894F-A7740BB0A2EB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3110-F1C2-4910-9A49-DCCDA3BC40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0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MPI Corporation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2023.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  <a:endParaRPr lang="en-US" altLang="zh-TW" sz="8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95326"/>
            <a:ext cx="4608512" cy="147520"/>
          </a:xfrm>
          <a:prstGeom prst="rect">
            <a:avLst/>
          </a:prstGeo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   Click to edit Presenter, Position </a:t>
            </a:r>
            <a:endParaRPr lang="en-US" dirty="0"/>
          </a:p>
        </p:txBody>
      </p:sp>
      <p:pic>
        <p:nvPicPr>
          <p:cNvPr id="1026" name="Picture 2" descr="W:\部門共用公佈欄\PA MKT\KAREN\2023 Brand Guide\Slide Template 等部門混圖\Front cover 2023(PC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" y="0"/>
            <a:ext cx="9149242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6"/>
          <p:cNvSpPr txBox="1"/>
          <p:nvPr userDrawn="1"/>
        </p:nvSpPr>
        <p:spPr>
          <a:xfrm>
            <a:off x="628650" y="794105"/>
            <a:ext cx="7886700" cy="377819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11150" indent="-311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3A91D"/>
              </a:buClr>
              <a:buFont typeface="Wingdings" panose="05000000000000000000" pitchFamily="2" charset="2"/>
              <a:buChar char="n"/>
              <a:defRPr sz="21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1pPr>
            <a:lvl2pPr marL="622300" indent="-3111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Wingdings" panose="05000000000000000000" pitchFamily="2" charset="2"/>
              <a:buChar char="l"/>
              <a:defRPr sz="18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5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TW" altLang="en-US" dirty="0">
              <a:latin typeface="Noto Sans" panose="020B050204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6"/>
          <p:cNvSpPr>
            <a:spLocks noGrp="1"/>
          </p:cNvSpPr>
          <p:nvPr>
            <p:ph sz="half" idx="1"/>
          </p:nvPr>
        </p:nvSpPr>
        <p:spPr>
          <a:xfrm>
            <a:off x="397227" y="760878"/>
            <a:ext cx="8332938" cy="3811421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sz="2000"/>
            </a:lvl1pPr>
            <a:lvl2pPr marL="884555" indent="-342900">
              <a:buFont typeface="+mj-lt"/>
              <a:buAutoNum type="arabicPeriod"/>
              <a:defRPr sz="1800"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 sz="1200"/>
            </a:lvl5pPr>
          </a:lstStyle>
          <a:p>
            <a:r>
              <a:rPr lang="en-US" altLang="zh-TW" dirty="0" smtClean="0"/>
              <a:t>ABCD</a:t>
            </a:r>
          </a:p>
          <a:p>
            <a:pPr lvl="1"/>
            <a:r>
              <a:rPr lang="en-US" altLang="zh-TW" dirty="0" smtClean="0"/>
              <a:t>ABCD</a:t>
            </a:r>
          </a:p>
          <a:p>
            <a:pPr lvl="2"/>
            <a:r>
              <a:rPr lang="en-US" altLang="zh-TW" dirty="0" smtClean="0"/>
              <a:t>ABCD</a:t>
            </a:r>
          </a:p>
          <a:p>
            <a:pPr lvl="3"/>
            <a:r>
              <a:rPr lang="en-US" altLang="zh-TW" dirty="0" smtClean="0"/>
              <a:t>ABCD</a:t>
            </a:r>
          </a:p>
          <a:p>
            <a:pPr lvl="4"/>
            <a:r>
              <a:rPr lang="en-US" altLang="zh-TW" dirty="0" smtClean="0"/>
              <a:t>ABCD</a:t>
            </a:r>
            <a:endParaRPr lang="zh-TW" altLang="en-US" dirty="0"/>
          </a:p>
        </p:txBody>
      </p:sp>
      <p:pic>
        <p:nvPicPr>
          <p:cNvPr id="10" name="圖片 9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6948264" y="4767904"/>
            <a:ext cx="2079440" cy="2264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rgbClr val="002060"/>
                </a:solidFill>
              </a:rPr>
              <a:t>Company Confidential </a:t>
            </a:r>
            <a:r>
              <a:rPr lang="en-US" altLang="zh-TW" sz="800" dirty="0" smtClean="0">
                <a:solidFill>
                  <a:srgbClr val="002060"/>
                </a:solidFill>
              </a:rPr>
              <a:t>B</a:t>
            </a:r>
            <a:r>
              <a:rPr lang="zh-TW" altLang="en-US" sz="800" dirty="0" smtClean="0">
                <a:solidFill>
                  <a:srgbClr val="002060"/>
                </a:solidFill>
              </a:rPr>
              <a:t>   </a:t>
            </a:r>
            <a:r>
              <a:rPr lang="en-US" altLang="zh-TW" sz="800" b="1" dirty="0" smtClean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7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 style</a:t>
            </a:r>
            <a:endParaRPr kumimoji="1" lang="zh-TW" altLang="en-US" dirty="0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圖片版面配置區 2"/>
          <p:cNvSpPr>
            <a:spLocks noGrp="1"/>
          </p:cNvSpPr>
          <p:nvPr>
            <p:ph type="pic" sz="quarter" idx="10" hasCustomPrompt="1"/>
          </p:nvPr>
        </p:nvSpPr>
        <p:spPr>
          <a:xfrm>
            <a:off x="2915816" y="915566"/>
            <a:ext cx="3456384" cy="30243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altLang="zh-TW" dirty="0" smtClean="0"/>
              <a:t>Picture Placeholder</a:t>
            </a:r>
            <a:endParaRPr lang="zh-TW" altLang="en-US" dirty="0"/>
          </a:p>
        </p:txBody>
      </p:sp>
      <p:sp>
        <p:nvSpPr>
          <p:cNvPr id="21" name="內容版面配置區 20"/>
          <p:cNvSpPr>
            <a:spLocks noGrp="1"/>
          </p:cNvSpPr>
          <p:nvPr>
            <p:ph sz="quarter" idx="11" hasCustomPrompt="1"/>
          </p:nvPr>
        </p:nvSpPr>
        <p:spPr>
          <a:xfrm>
            <a:off x="2915816" y="4011910"/>
            <a:ext cx="3455987" cy="14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altLang="zh-TW" dirty="0" smtClean="0"/>
              <a:t>Picture Caption Placeholder</a:t>
            </a:r>
            <a:endParaRPr lang="zh-TW" altLang="en-US" dirty="0"/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6948264" y="4767904"/>
            <a:ext cx="2079440" cy="2264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rgbClr val="002060"/>
                </a:solidFill>
              </a:rPr>
              <a:t>Company Confidential </a:t>
            </a:r>
            <a:r>
              <a:rPr lang="en-US" altLang="zh-TW" sz="800" dirty="0" smtClean="0">
                <a:solidFill>
                  <a:srgbClr val="002060"/>
                </a:solidFill>
              </a:rPr>
              <a:t>B</a:t>
            </a:r>
            <a:r>
              <a:rPr lang="zh-TW" altLang="en-US" sz="800" dirty="0" smtClean="0">
                <a:solidFill>
                  <a:srgbClr val="002060"/>
                </a:solidFill>
              </a:rPr>
              <a:t>   </a:t>
            </a:r>
            <a:r>
              <a:rPr lang="en-US" altLang="zh-TW" sz="800" b="1" dirty="0" smtClean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82B8-1AF4-45C4-9D1B-41AD464F6A1C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01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82B8-1AF4-45C4-9D1B-41AD464F6A1C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787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82B8-1AF4-45C4-9D1B-41AD464F6A1C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53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部門共用公佈欄\PA MKT\KAREN\2023 Brand Guide\Slide Template 等部門混圖\Front cover 2023(AST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0"/>
            <a:ext cx="9149242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MPI Corporation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2023.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  <a:endParaRPr lang="en-US" altLang="zh-TW" sz="8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95326"/>
            <a:ext cx="4608512" cy="147520"/>
          </a:xfrm>
          <a:prstGeom prst="rect">
            <a:avLst/>
          </a:prstGeo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   Click to edit Presenter, 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MPI Corporation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2023.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  <a:endParaRPr lang="en-US" altLang="zh-TW" sz="8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95326"/>
            <a:ext cx="4608512" cy="147520"/>
          </a:xfrm>
          <a:prstGeom prst="rect">
            <a:avLst/>
          </a:prstGeo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   Click to edit Presenter, Position </a:t>
            </a:r>
            <a:endParaRPr lang="en-US" dirty="0"/>
          </a:p>
        </p:txBody>
      </p:sp>
      <p:pic>
        <p:nvPicPr>
          <p:cNvPr id="3074" name="Picture 2" descr="W:\部門共用公佈欄\PA MKT\KAREN\2023 Brand Guide\Slide Template 等部門混圖\Front cover 2023(TH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2" y="0"/>
            <a:ext cx="9149242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7" y="-5326"/>
            <a:ext cx="9153467" cy="5148825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107504" y="185167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</a:t>
            </a:r>
            <a:endParaRPr kumimoji="1" lang="zh-TW" altLang="en-US" dirty="0"/>
          </a:p>
        </p:txBody>
      </p:sp>
      <p:pic>
        <p:nvPicPr>
          <p:cNvPr id="4" name="Picture 2" descr="\\LEDA-Server\GroupData\設備營運中心\PA行銷資料庫\Logo\C2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2000299" cy="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 userDrawn="1"/>
        </p:nvSpPr>
        <p:spPr>
          <a:xfrm>
            <a:off x="77088" y="4777623"/>
            <a:ext cx="2318263" cy="2264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©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MPI Corporation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2023.</a:t>
            </a:r>
            <a:r>
              <a:rPr lang="zh-TW" altLang="en-US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altLang="zh-TW" sz="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All Rights Reserved. </a:t>
            </a:r>
            <a:endParaRPr lang="en-US" altLang="zh-TW" sz="8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504" y="2495326"/>
            <a:ext cx="4608512" cy="147520"/>
          </a:xfrm>
          <a:prstGeom prst="rect">
            <a:avLst/>
          </a:prstGeo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200" cap="none" baseline="0">
                <a:solidFill>
                  <a:schemeClr val="tx2"/>
                </a:solidFill>
              </a:defRPr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 smtClean="0"/>
              <a:t>   Click to edit Presenter, 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 b="12798"/>
          <a:stretch/>
        </p:blipFill>
        <p:spPr>
          <a:xfrm>
            <a:off x="5364088" y="0"/>
            <a:ext cx="2461025" cy="51435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 hasCustomPrompt="1"/>
          </p:nvPr>
        </p:nvSpPr>
        <p:spPr>
          <a:xfrm>
            <a:off x="475318" y="411510"/>
            <a:ext cx="460851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rgbClr val="00206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Contents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6D76B1FE-A9AA-4B29-81E5-73ACA1B840B1}"/>
              </a:ext>
            </a:extLst>
          </p:cNvPr>
          <p:cNvSpPr txBox="1"/>
          <p:nvPr userDrawn="1"/>
        </p:nvSpPr>
        <p:spPr>
          <a:xfrm>
            <a:off x="7595667" y="4731990"/>
            <a:ext cx="1298752" cy="2400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chemeClr val="tx2"/>
                </a:solidFill>
                <a:latin typeface="+mj-lt"/>
                <a:ea typeface="+mj-ea"/>
              </a:rPr>
              <a:t>© 2023 MPI Corporation</a:t>
            </a:r>
          </a:p>
        </p:txBody>
      </p:sp>
      <p:sp>
        <p:nvSpPr>
          <p:cNvPr id="27" name="矩形: 圓角 12">
            <a:extLst>
              <a:ext uri="{FF2B5EF4-FFF2-40B4-BE49-F238E27FC236}">
                <a16:creationId xmlns:a16="http://schemas.microsoft.com/office/drawing/2014/main" xmlns="" id="{55AC0401-72AB-47A8-9639-3339646B78FE}"/>
              </a:ext>
            </a:extLst>
          </p:cNvPr>
          <p:cNvSpPr/>
          <p:nvPr userDrawn="1"/>
        </p:nvSpPr>
        <p:spPr>
          <a:xfrm>
            <a:off x="479566" y="2906871"/>
            <a:ext cx="5232537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altLang="zh-TW" b="0" dirty="0">
              <a:solidFill>
                <a:srgbClr val="002060"/>
              </a:solidFill>
            </a:endParaRPr>
          </a:p>
        </p:txBody>
      </p:sp>
      <p:sp>
        <p:nvSpPr>
          <p:cNvPr id="28" name="矩形: 圓角 12">
            <a:extLst>
              <a:ext uri="{FF2B5EF4-FFF2-40B4-BE49-F238E27FC236}">
                <a16:creationId xmlns:a16="http://schemas.microsoft.com/office/drawing/2014/main" xmlns="" id="{55AC0401-72AB-47A8-9639-3339646B78FE}"/>
              </a:ext>
            </a:extLst>
          </p:cNvPr>
          <p:cNvSpPr/>
          <p:nvPr userDrawn="1"/>
        </p:nvSpPr>
        <p:spPr>
          <a:xfrm>
            <a:off x="489611" y="3421139"/>
            <a:ext cx="5232537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altLang="zh-TW" b="0" dirty="0">
              <a:solidFill>
                <a:srgbClr val="002060"/>
              </a:solidFill>
            </a:endParaRPr>
          </a:p>
        </p:txBody>
      </p:sp>
      <p:sp>
        <p:nvSpPr>
          <p:cNvPr id="29" name="矩形: 圓角 12">
            <a:extLst>
              <a:ext uri="{FF2B5EF4-FFF2-40B4-BE49-F238E27FC236}">
                <a16:creationId xmlns:a16="http://schemas.microsoft.com/office/drawing/2014/main" xmlns="" id="{55AC0401-72AB-47A8-9639-3339646B78FE}"/>
              </a:ext>
            </a:extLst>
          </p:cNvPr>
          <p:cNvSpPr/>
          <p:nvPr userDrawn="1"/>
        </p:nvSpPr>
        <p:spPr>
          <a:xfrm>
            <a:off x="483816" y="3902390"/>
            <a:ext cx="5232537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altLang="zh-TW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 userDrawn="1"/>
        </p:nvSpPr>
        <p:spPr>
          <a:xfrm>
            <a:off x="7658546" y="4705125"/>
            <a:ext cx="1297150" cy="3508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rgbClr val="002060"/>
                </a:solidFill>
              </a:rPr>
              <a:t>Company Confidential </a:t>
            </a:r>
            <a:r>
              <a:rPr lang="en-US" altLang="zh-TW" sz="800" dirty="0" smtClean="0">
                <a:solidFill>
                  <a:srgbClr val="002060"/>
                </a:solidFill>
              </a:rPr>
              <a:t>B</a:t>
            </a:r>
            <a:endParaRPr lang="en-US" altLang="zh-TW" sz="800" dirty="0">
              <a:solidFill>
                <a:srgbClr val="002060"/>
              </a:solidFill>
              <a:latin typeface="+mj-lt"/>
            </a:endParaRPr>
          </a:p>
          <a:p>
            <a:pPr algn="r">
              <a:lnSpc>
                <a:spcPct val="120000"/>
              </a:lnSpc>
            </a:pPr>
            <a:r>
              <a:rPr lang="en-US" altLang="zh-TW" sz="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2023 MPI Corporation   |  </a:t>
            </a:r>
            <a:r>
              <a:rPr lang="en-US" altLang="zh-TW" sz="600" dirty="0">
                <a:latin typeface="+mj-lt"/>
              </a:rPr>
              <a:t> </a:t>
            </a:r>
            <a:fld id="{47CF68D1-3548-4A70-A989-E7F981047783}" type="slidenum">
              <a:rPr lang="en-US" altLang="zh-TW" sz="600" dirty="0" smtClean="0">
                <a:latin typeface="+mj-lt"/>
              </a:rPr>
              <a:t>‹#›</a:t>
            </a:fld>
            <a:endParaRPr lang="en-US" altLang="zh-TW" sz="600" dirty="0">
              <a:latin typeface="+mj-lt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0" hasCustomPrompt="1"/>
          </p:nvPr>
        </p:nvSpPr>
        <p:spPr>
          <a:xfrm>
            <a:off x="199425" y="555526"/>
            <a:ext cx="826100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TW" sz="1200" dirty="0" smtClean="0">
                <a:latin typeface="+mn-lt"/>
              </a:rPr>
              <a:t>Click to edit Master subtitle style</a:t>
            </a:r>
            <a:endParaRPr lang="zh-TW" altLang="en-US" dirty="0"/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 userDrawn="1"/>
        </p:nvSpPr>
        <p:spPr>
          <a:xfrm>
            <a:off x="6948264" y="4767904"/>
            <a:ext cx="2079440" cy="2264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rgbClr val="002060"/>
                </a:solidFill>
              </a:rPr>
              <a:t>Company Confidential </a:t>
            </a:r>
            <a:r>
              <a:rPr lang="en-US" altLang="zh-TW" sz="800" dirty="0" smtClean="0">
                <a:solidFill>
                  <a:srgbClr val="002060"/>
                </a:solidFill>
              </a:rPr>
              <a:t>B</a:t>
            </a:r>
            <a:r>
              <a:rPr lang="zh-TW" altLang="en-US" sz="800" dirty="0" smtClean="0">
                <a:solidFill>
                  <a:srgbClr val="002060"/>
                </a:solidFill>
              </a:rPr>
              <a:t>   </a:t>
            </a:r>
            <a:r>
              <a:rPr lang="en-US" altLang="zh-TW" sz="800" b="1" dirty="0" smtClean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771525"/>
            <a:ext cx="8328906" cy="378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400"/>
            </a:lvl1pPr>
            <a:lvl2pPr marL="171450" indent="-171450">
              <a:spcBef>
                <a:spcPts val="900"/>
              </a:spcBef>
              <a:buFont typeface="Wingdings" pitchFamily="2" charset="2"/>
              <a:buChar char="n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2pPr>
            <a:lvl3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3pPr>
            <a:lvl4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4pPr>
            <a:lvl5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771550"/>
            <a:ext cx="8328906" cy="378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sz="1400"/>
            </a:lvl1pPr>
            <a:lvl2pPr marL="171450" indent="-171450">
              <a:spcBef>
                <a:spcPts val="900"/>
              </a:spcBef>
              <a:buFont typeface="Wingdings" pitchFamily="2" charset="2"/>
              <a:buChar char="n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2pPr>
            <a:lvl3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3pPr>
            <a:lvl4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4pPr>
            <a:lvl5pPr marL="357188" indent="-176213">
              <a:spcBef>
                <a:spcPts val="900"/>
              </a:spcBef>
              <a:buFont typeface="Symbol" panose="05050102010706020507" pitchFamily="18" charset="2"/>
              <a:buChar char="-"/>
              <a:defRPr sz="1200" b="0">
                <a:solidFill>
                  <a:schemeClr val="tx2"/>
                </a:solidFill>
                <a:latin typeface="+mn-lt"/>
                <a:ea typeface="思源黑体 CN Bold" pitchFamily="34" charset="-128"/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圖片 7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6948264" y="4767904"/>
            <a:ext cx="2079440" cy="2264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rgbClr val="002060"/>
                </a:solidFill>
              </a:rPr>
              <a:t>Company Confidential </a:t>
            </a:r>
            <a:r>
              <a:rPr lang="en-US" altLang="zh-TW" sz="800" dirty="0" smtClean="0">
                <a:solidFill>
                  <a:srgbClr val="002060"/>
                </a:solidFill>
              </a:rPr>
              <a:t>B</a:t>
            </a:r>
            <a:r>
              <a:rPr lang="zh-TW" altLang="en-US" sz="800" dirty="0" smtClean="0">
                <a:solidFill>
                  <a:srgbClr val="002060"/>
                </a:solidFill>
              </a:rPr>
              <a:t>   </a:t>
            </a:r>
            <a:r>
              <a:rPr lang="en-US" altLang="zh-TW" sz="800" b="1" dirty="0" smtClean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37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6"/>
          <p:cNvSpPr txBox="1"/>
          <p:nvPr userDrawn="1"/>
        </p:nvSpPr>
        <p:spPr>
          <a:xfrm>
            <a:off x="628650" y="794105"/>
            <a:ext cx="7886700" cy="377819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11150" indent="-311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3A91D"/>
              </a:buClr>
              <a:buFont typeface="Wingdings" panose="05000000000000000000" pitchFamily="2" charset="2"/>
              <a:buChar char="n"/>
              <a:defRPr sz="21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1pPr>
            <a:lvl2pPr marL="622300" indent="-3111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Wingdings" panose="05000000000000000000" pitchFamily="2" charset="2"/>
              <a:buChar char="l"/>
              <a:defRPr sz="18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500" b="1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3A91D"/>
              </a:buClr>
              <a:buFont typeface="Arial" panose="020B0604020202020204"/>
              <a:buChar char="•"/>
              <a:defRPr sz="1350" kern="1200" baseline="0">
                <a:solidFill>
                  <a:srgbClr val="2E3790"/>
                </a:solidFill>
                <a:latin typeface="+mn-lt"/>
                <a:ea typeface="Noto Sans CJK TC Regular" panose="020B0500000000000000" pitchFamily="34" charset="-12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TW" altLang="en-US" dirty="0">
              <a:latin typeface="Noto Sans" panose="020B050204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195486"/>
            <a:ext cx="8280000" cy="3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zh-TW" dirty="0" smtClean="0"/>
              <a:t>Click to edit Master title style</a:t>
            </a:r>
            <a:endParaRPr kumimoji="1" lang="zh-TW" altLang="en-US" dirty="0"/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171696" y="4710254"/>
            <a:ext cx="8784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內容版面配置區 6"/>
          <p:cNvSpPr>
            <a:spLocks noGrp="1"/>
          </p:cNvSpPr>
          <p:nvPr>
            <p:ph sz="half" idx="1"/>
          </p:nvPr>
        </p:nvSpPr>
        <p:spPr>
          <a:xfrm>
            <a:off x="397227" y="781600"/>
            <a:ext cx="8332938" cy="381142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</a:lstStyle>
          <a:p>
            <a:r>
              <a:rPr lang="en-US" altLang="zh-TW" dirty="0" smtClean="0"/>
              <a:t>ABCD</a:t>
            </a:r>
          </a:p>
          <a:p>
            <a:pPr lvl="1"/>
            <a:r>
              <a:rPr lang="en-US" altLang="zh-TW" dirty="0" smtClean="0"/>
              <a:t>ABCD</a:t>
            </a:r>
          </a:p>
          <a:p>
            <a:pPr lvl="2"/>
            <a:r>
              <a:rPr lang="en-US" altLang="zh-TW" dirty="0" smtClean="0"/>
              <a:t>ABCD</a:t>
            </a:r>
          </a:p>
          <a:p>
            <a:pPr lvl="3"/>
            <a:r>
              <a:rPr lang="en-US" altLang="zh-TW" dirty="0" smtClean="0"/>
              <a:t>ABCD</a:t>
            </a:r>
          </a:p>
          <a:p>
            <a:pPr lvl="4"/>
            <a:r>
              <a:rPr lang="en-US" altLang="zh-TW" dirty="0" smtClean="0"/>
              <a:t>ABCD</a:t>
            </a:r>
            <a:endParaRPr lang="zh-TW" altLang="en-US" dirty="0"/>
          </a:p>
        </p:txBody>
      </p:sp>
      <p:pic>
        <p:nvPicPr>
          <p:cNvPr id="9" name="圖片 8" descr="\\pc-elabserver\開發部\電學\02_市場資訊\05_五課\k\markom assistance\2. CIS\corp\brand guied\素材圖\brand pattern-02.pngbrand pattern-0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71696" y="4710254"/>
            <a:ext cx="2862439" cy="360000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6948264" y="4767904"/>
            <a:ext cx="2079440" cy="2264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800" dirty="0">
                <a:solidFill>
                  <a:srgbClr val="002060"/>
                </a:solidFill>
              </a:rPr>
              <a:t>Company Confidential </a:t>
            </a:r>
            <a:r>
              <a:rPr lang="en-US" altLang="zh-TW" sz="800" dirty="0" smtClean="0">
                <a:solidFill>
                  <a:srgbClr val="002060"/>
                </a:solidFill>
              </a:rPr>
              <a:t>B</a:t>
            </a:r>
            <a:r>
              <a:rPr lang="zh-TW" altLang="en-US" sz="800" dirty="0" smtClean="0">
                <a:solidFill>
                  <a:srgbClr val="002060"/>
                </a:solidFill>
              </a:rPr>
              <a:t>   </a:t>
            </a:r>
            <a:r>
              <a:rPr lang="en-US" altLang="zh-TW" sz="800" b="1" dirty="0" smtClean="0">
                <a:solidFill>
                  <a:srgbClr val="002060"/>
                </a:solidFill>
              </a:rPr>
              <a:t>Slide </a:t>
            </a:r>
            <a:fld id="{47CF68D1-3548-4A70-A989-E7F981047783}" type="slidenum">
              <a:rPr lang="en-US" altLang="zh-TW" sz="800" b="1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altLang="zh-TW" sz="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78" r:id="rId5"/>
    <p:sldLayoutId id="2147483687" r:id="rId6"/>
    <p:sldLayoutId id="2147483684" r:id="rId7"/>
    <p:sldLayoutId id="2147483686" r:id="rId8"/>
    <p:sldLayoutId id="2147483652" r:id="rId9"/>
    <p:sldLayoutId id="2147483685" r:id="rId10"/>
    <p:sldLayoutId id="21474836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</p:titleStyle>
    <p:bodyStyle>
      <a:lvl1pPr marL="541655" indent="-541655" algn="l" defTabSz="685800" rtl="0" eaLnBrk="1" latinLnBrk="0" hangingPunct="1">
        <a:lnSpc>
          <a:spcPct val="90000"/>
        </a:lnSpc>
        <a:spcBef>
          <a:spcPts val="750"/>
        </a:spcBef>
        <a:buClrTx/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  <a:lvl2pPr marL="998855" indent="-457200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2pPr>
      <a:lvl3pPr marL="1346200" indent="-363855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3pPr>
      <a:lvl4pPr marL="1701800" indent="-355600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4pPr>
      <a:lvl5pPr marL="2065655" indent="-363855" algn="l" defTabSz="685800" rtl="0" eaLnBrk="1" latinLnBrk="0" hangingPunct="1">
        <a:lnSpc>
          <a:spcPct val="90000"/>
        </a:lnSpc>
        <a:spcBef>
          <a:spcPts val="375"/>
        </a:spcBef>
        <a:buClrTx/>
        <a:buSzPct val="7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82B8-1AF4-45C4-9D1B-41AD464F6A1C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9ECB-252D-42DD-AB9A-E6B4A31E55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48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9"/>
          <p:cNvSpPr>
            <a:spLocks noGrp="1"/>
          </p:cNvSpPr>
          <p:nvPr>
            <p:ph type="body" sz="quarter" idx="4294967295"/>
          </p:nvPr>
        </p:nvSpPr>
        <p:spPr>
          <a:xfrm>
            <a:off x="96579" y="1347614"/>
            <a:ext cx="5699557" cy="34563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sz="1100" dirty="0" smtClean="0">
                <a:solidFill>
                  <a:srgbClr val="920000"/>
                </a:solidFill>
              </a:rPr>
              <a:t>為</a:t>
            </a:r>
            <a:r>
              <a:rPr lang="zh-TW" altLang="en-US" sz="1100" dirty="0">
                <a:solidFill>
                  <a:srgbClr val="920000"/>
                </a:solidFill>
              </a:rPr>
              <a:t>培育理科、工科等相關領域優秀人才並獎勵優秀學生，特設立人才培育獎助學金申請辦法，針對碩士班在學學生，辦理本項獎學金。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sz="1400" b="1" dirty="0">
                <a:solidFill>
                  <a:srgbClr val="FF0000"/>
                </a:solidFill>
                <a:latin typeface="+mj-ea"/>
                <a:ea typeface="+mj-ea"/>
              </a:rPr>
              <a:t>歡迎對產業有興趣</a:t>
            </a:r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的你，申請</a:t>
            </a:r>
            <a:r>
              <a:rPr lang="zh-TW" altLang="en-US" sz="1400" b="1" dirty="0">
                <a:solidFill>
                  <a:srgbClr val="FF0000"/>
                </a:solidFill>
                <a:latin typeface="+mj-ea"/>
                <a:ea typeface="+mj-ea"/>
              </a:rPr>
              <a:t>報名，一同加入旺矽科技</a:t>
            </a:r>
          </a:p>
          <a:p>
            <a:pPr marL="342900" indent="-342900">
              <a:buSzPct val="100000"/>
              <a:buFont typeface="+mj-lt"/>
              <a:buAutoNum type="arabicParenR"/>
            </a:pPr>
            <a:r>
              <a:rPr lang="zh-TW" altLang="en-US" sz="1100" dirty="0" smtClean="0">
                <a:solidFill>
                  <a:srgbClr val="920000"/>
                </a:solidFill>
              </a:rPr>
              <a:t>獎學金</a:t>
            </a:r>
            <a:r>
              <a:rPr lang="zh-TW" altLang="en-US" sz="1100" dirty="0">
                <a:solidFill>
                  <a:srgbClr val="920000"/>
                </a:solidFill>
              </a:rPr>
              <a:t>：碩士</a:t>
            </a:r>
            <a:r>
              <a:rPr lang="en-US" altLang="zh-TW" sz="1100" dirty="0">
                <a:solidFill>
                  <a:srgbClr val="920000"/>
                </a:solidFill>
              </a:rPr>
              <a:t>40</a:t>
            </a:r>
            <a:r>
              <a:rPr lang="zh-TW" altLang="en-US" sz="1100" dirty="0">
                <a:solidFill>
                  <a:srgbClr val="920000"/>
                </a:solidFill>
              </a:rPr>
              <a:t>萬元。 ★畢業後加碼到職獎金</a:t>
            </a:r>
            <a:r>
              <a:rPr lang="en-US" altLang="zh-TW" sz="1100" dirty="0">
                <a:solidFill>
                  <a:srgbClr val="920000"/>
                </a:solidFill>
              </a:rPr>
              <a:t>20</a:t>
            </a:r>
            <a:r>
              <a:rPr lang="zh-TW" altLang="en-US" sz="1100" dirty="0">
                <a:solidFill>
                  <a:srgbClr val="920000"/>
                </a:solidFill>
              </a:rPr>
              <a:t>萬</a:t>
            </a:r>
            <a:r>
              <a:rPr lang="zh-TW" altLang="en-US" sz="1100" dirty="0" smtClean="0">
                <a:solidFill>
                  <a:srgbClr val="920000"/>
                </a:solidFill>
              </a:rPr>
              <a:t>元</a:t>
            </a:r>
            <a:endParaRPr lang="en-US" altLang="zh-TW" sz="1100" dirty="0">
              <a:solidFill>
                <a:srgbClr val="920000"/>
              </a:solidFill>
            </a:endParaRPr>
          </a:p>
          <a:p>
            <a:pPr marL="342900" indent="-342900">
              <a:buSzPct val="100000"/>
              <a:buFont typeface="+mj-lt"/>
              <a:buAutoNum type="arabicParenR"/>
            </a:pPr>
            <a:r>
              <a:rPr lang="zh-TW" altLang="en-US" sz="1100" dirty="0" smtClean="0">
                <a:solidFill>
                  <a:srgbClr val="920000"/>
                </a:solidFill>
              </a:rPr>
              <a:t>申請</a:t>
            </a:r>
            <a:r>
              <a:rPr lang="zh-TW" altLang="en-US" sz="1100" dirty="0">
                <a:solidFill>
                  <a:srgbClr val="920000"/>
                </a:solidFill>
              </a:rPr>
              <a:t>日期：即日起至</a:t>
            </a:r>
            <a:r>
              <a:rPr lang="en-US" altLang="zh-TW" sz="1100" dirty="0" smtClean="0">
                <a:solidFill>
                  <a:srgbClr val="920000"/>
                </a:solidFill>
              </a:rPr>
              <a:t>2024/10/15</a:t>
            </a:r>
            <a:r>
              <a:rPr lang="zh-TW" altLang="en-US" sz="1100" dirty="0">
                <a:solidFill>
                  <a:srgbClr val="920000"/>
                </a:solidFill>
              </a:rPr>
              <a:t>日</a:t>
            </a:r>
            <a:r>
              <a:rPr lang="zh-TW" altLang="en-US" sz="1100" dirty="0" smtClean="0">
                <a:solidFill>
                  <a:srgbClr val="920000"/>
                </a:solidFill>
              </a:rPr>
              <a:t>止</a:t>
            </a:r>
            <a:endParaRPr lang="en-US" altLang="zh-TW" sz="1100" dirty="0">
              <a:solidFill>
                <a:srgbClr val="920000"/>
              </a:solidFill>
            </a:endParaRPr>
          </a:p>
          <a:p>
            <a:pPr marL="342900" indent="-342900">
              <a:buSzPct val="100000"/>
              <a:buFont typeface="+mj-lt"/>
              <a:buAutoNum type="arabicParenR"/>
            </a:pPr>
            <a:r>
              <a:rPr lang="zh-TW" altLang="en-US" sz="1100" dirty="0" smtClean="0">
                <a:solidFill>
                  <a:srgbClr val="920000"/>
                </a:solidFill>
              </a:rPr>
              <a:t>申請</a:t>
            </a:r>
            <a:r>
              <a:rPr lang="zh-TW" altLang="en-US" sz="1100" dirty="0">
                <a:solidFill>
                  <a:srgbClr val="920000"/>
                </a:solidFill>
              </a:rPr>
              <a:t>對象：</a:t>
            </a:r>
            <a:r>
              <a:rPr lang="zh-TW" altLang="en-US" sz="1100" dirty="0" smtClean="0">
                <a:solidFill>
                  <a:srgbClr val="920000"/>
                </a:solidFill>
              </a:rPr>
              <a:t>台灣大學理</a:t>
            </a:r>
            <a:r>
              <a:rPr lang="zh-TW" altLang="en-US" sz="1100" dirty="0">
                <a:solidFill>
                  <a:srgbClr val="920000"/>
                </a:solidFill>
              </a:rPr>
              <a:t>工相關在學優秀碩士</a:t>
            </a:r>
            <a:r>
              <a:rPr lang="zh-TW" altLang="en-US" sz="1100" dirty="0" smtClean="0">
                <a:solidFill>
                  <a:srgbClr val="920000"/>
                </a:solidFill>
              </a:rPr>
              <a:t>生</a:t>
            </a:r>
            <a:endParaRPr lang="en-US" altLang="zh-TW" sz="1100" dirty="0">
              <a:solidFill>
                <a:srgbClr val="920000"/>
              </a:solidFill>
            </a:endParaRPr>
          </a:p>
          <a:p>
            <a:pPr marL="342900" indent="-342900">
              <a:buSzPct val="100000"/>
              <a:buFont typeface="+mj-lt"/>
              <a:buAutoNum type="arabicParenR"/>
            </a:pPr>
            <a:r>
              <a:rPr lang="zh-TW" altLang="en-US" sz="1100" dirty="0" smtClean="0">
                <a:solidFill>
                  <a:srgbClr val="920000"/>
                </a:solidFill>
              </a:rPr>
              <a:t>申請</a:t>
            </a:r>
            <a:r>
              <a:rPr lang="zh-TW" altLang="en-US" sz="1100" dirty="0">
                <a:solidFill>
                  <a:srgbClr val="920000"/>
                </a:solidFill>
              </a:rPr>
              <a:t>流程</a:t>
            </a:r>
            <a:r>
              <a:rPr lang="zh-TW" altLang="en-US" sz="1100" dirty="0" smtClean="0">
                <a:solidFill>
                  <a:srgbClr val="920000"/>
                </a:solidFill>
              </a:rPr>
              <a:t>：</a:t>
            </a:r>
            <a:endParaRPr lang="zh-TW" altLang="en-US" sz="1100" dirty="0">
              <a:solidFill>
                <a:srgbClr val="920000"/>
              </a:solidFill>
            </a:endParaRPr>
          </a:p>
          <a:p>
            <a:pPr marL="528638" lvl="2" indent="-171450">
              <a:buFont typeface="Wingdings" pitchFamily="2" charset="2"/>
              <a:buChar char="Ø"/>
            </a:pPr>
            <a:r>
              <a:rPr lang="zh-TW" altLang="en-US" sz="900" dirty="0">
                <a:solidFill>
                  <a:srgbClr val="002060"/>
                </a:solidFill>
                <a:latin typeface="+mj-ea"/>
                <a:ea typeface="+mj-ea"/>
              </a:rPr>
              <a:t>獎助學金申請辦法</a:t>
            </a:r>
            <a:r>
              <a:rPr lang="zh-TW" altLang="en-US" sz="900" dirty="0" smtClean="0">
                <a:solidFill>
                  <a:srgbClr val="002060"/>
                </a:solidFill>
                <a:latin typeface="+mj-ea"/>
                <a:ea typeface="+mj-ea"/>
              </a:rPr>
              <a:t>及報名表如附件所示。</a:t>
            </a:r>
            <a:endParaRPr lang="en-US" altLang="zh-TW" sz="900" dirty="0">
              <a:solidFill>
                <a:srgbClr val="002060"/>
              </a:solidFill>
              <a:latin typeface="+mj-ea"/>
            </a:endParaRPr>
          </a:p>
          <a:p>
            <a:pPr marL="528638" lvl="2" indent="-171450">
              <a:buFont typeface="Wingdings" pitchFamily="2" charset="2"/>
              <a:buChar char="Ø"/>
            </a:pP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於</a:t>
            </a:r>
            <a:r>
              <a:rPr lang="zh-TW" altLang="zh-TW" sz="900" dirty="0">
                <a:solidFill>
                  <a:srgbClr val="002060"/>
                </a:solidFill>
                <a:latin typeface="+mj-ea"/>
                <a:ea typeface="+mj-ea"/>
              </a:rPr>
              <a:t>申請時間內</a:t>
            </a:r>
            <a:r>
              <a:rPr lang="en-US" altLang="zh-TW" sz="900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zh-TW" sz="900" dirty="0">
                <a:solidFill>
                  <a:srgbClr val="002060"/>
                </a:solidFill>
                <a:latin typeface="+mj-ea"/>
                <a:ea typeface="+mj-ea"/>
              </a:rPr>
              <a:t>郵戳為憑</a:t>
            </a:r>
            <a:r>
              <a:rPr lang="en-US" altLang="zh-TW" sz="900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以</a:t>
            </a:r>
            <a:r>
              <a:rPr lang="zh-TW" altLang="en-US" sz="900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zh-TW" altLang="zh-TW" sz="900" b="1" u="sng" dirty="0" smtClean="0">
                <a:solidFill>
                  <a:srgbClr val="002060"/>
                </a:solidFill>
                <a:latin typeface="+mj-ea"/>
                <a:ea typeface="+mj-ea"/>
              </a:rPr>
              <a:t>掛號方式</a:t>
            </a:r>
            <a:r>
              <a:rPr lang="zh-TW" altLang="en-US" sz="900" b="1" u="sng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zh-TW" altLang="en-US" sz="900" dirty="0" smtClean="0">
                <a:solidFill>
                  <a:srgbClr val="002060"/>
                </a:solidFill>
                <a:latin typeface="+mj-ea"/>
                <a:ea typeface="+mj-ea"/>
              </a:rPr>
              <a:t>將報名表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連同</a:t>
            </a:r>
            <a:r>
              <a:rPr lang="zh-TW" altLang="zh-TW" sz="900" dirty="0">
                <a:solidFill>
                  <a:srgbClr val="002060"/>
                </a:solidFill>
                <a:latin typeface="+mj-ea"/>
                <a:ea typeface="+mj-ea"/>
              </a:rPr>
              <a:t>其它備審資料郵寄至本公司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人力資</a:t>
            </a:r>
            <a:r>
              <a:rPr lang="zh-TW" altLang="zh-TW" sz="900" dirty="0" smtClean="0">
                <a:solidFill>
                  <a:schemeClr val="bg1"/>
                </a:solidFill>
                <a:latin typeface="+mj-ea"/>
                <a:ea typeface="+mj-ea"/>
              </a:rPr>
              <a:t>源</a:t>
            </a:r>
            <a:r>
              <a:rPr lang="zh-TW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部</a:t>
            </a:r>
            <a:endParaRPr lang="en-US" altLang="zh-TW" sz="90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357188" lvl="2" indent="0">
              <a:buNone/>
            </a:pPr>
            <a:r>
              <a:rPr lang="zh-TW" altLang="en-US" sz="900" dirty="0" smtClean="0">
                <a:solidFill>
                  <a:srgbClr val="002060"/>
                </a:solidFill>
                <a:latin typeface="+mj-ea"/>
                <a:ea typeface="+mj-ea"/>
              </a:rPr>
              <a:t>      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地址：</a:t>
            </a:r>
            <a:r>
              <a:rPr lang="en-US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302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新竹縣竹北市中和街</a:t>
            </a:r>
            <a:r>
              <a:rPr lang="en-US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155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號。</a:t>
            </a:r>
            <a:r>
              <a:rPr lang="en-US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en-US" sz="900" dirty="0" smtClean="0">
                <a:solidFill>
                  <a:srgbClr val="002060"/>
                </a:solidFill>
                <a:latin typeface="+mj-ea"/>
                <a:ea typeface="+mj-ea"/>
              </a:rPr>
              <a:t>來信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註明</a:t>
            </a:r>
            <a:r>
              <a:rPr lang="en-US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”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人才培育獎學金申請</a:t>
            </a:r>
            <a:r>
              <a:rPr lang="en-US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”)</a:t>
            </a:r>
            <a:r>
              <a:rPr lang="zh-TW" altLang="zh-TW" sz="900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endParaRPr lang="en-US" altLang="zh-TW" sz="9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57188" lvl="2" indent="0">
              <a:buNone/>
            </a:pPr>
            <a:r>
              <a:rPr lang="en-US" altLang="zh-TW" sz="900" b="1" dirty="0" smtClean="0">
                <a:solidFill>
                  <a:srgbClr val="003EC9"/>
                </a:solidFill>
                <a:latin typeface="新細明體"/>
                <a:ea typeface="新細明體"/>
              </a:rPr>
              <a:t>※</a:t>
            </a:r>
            <a:r>
              <a:rPr lang="zh-TW" altLang="en-US" sz="900" b="1" dirty="0" smtClean="0">
                <a:solidFill>
                  <a:srgbClr val="003EC9"/>
                </a:solidFill>
                <a:latin typeface="新細明體"/>
                <a:ea typeface="新細明體"/>
              </a:rPr>
              <a:t>  </a:t>
            </a:r>
            <a:r>
              <a:rPr lang="zh-TW" altLang="en-US" sz="900" b="1" dirty="0" smtClean="0">
                <a:solidFill>
                  <a:srgbClr val="003EC9"/>
                </a:solidFill>
                <a:latin typeface="+mj-ea"/>
                <a:ea typeface="+mj-ea"/>
              </a:rPr>
              <a:t>未</a:t>
            </a:r>
            <a:r>
              <a:rPr lang="zh-TW" altLang="en-US" sz="900" b="1" dirty="0">
                <a:solidFill>
                  <a:srgbClr val="003EC9"/>
                </a:solidFill>
                <a:latin typeface="+mj-ea"/>
                <a:ea typeface="+mj-ea"/>
              </a:rPr>
              <a:t>依申請規定填寫申請文件、申請文件不全或逾期未完成申請作業者，恕不受理。</a:t>
            </a:r>
            <a:endParaRPr lang="en-US" altLang="zh-TW" sz="900" b="1" dirty="0" smtClean="0">
              <a:solidFill>
                <a:srgbClr val="003EC9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如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報名過程有任何疑問，歡迎</a:t>
            </a:r>
            <a:r>
              <a:rPr lang="zh-TW" altLang="en-US" sz="1100" dirty="0" smtClean="0">
                <a:solidFill>
                  <a:srgbClr val="920000"/>
                </a:solidFill>
                <a:latin typeface="+mj-ea"/>
                <a:ea typeface="+mj-ea"/>
              </a:rPr>
              <a:t>聯繫</a:t>
            </a:r>
            <a:r>
              <a:rPr lang="zh-TW" altLang="en-US" sz="1100" b="1" u="sng" dirty="0" smtClean="0">
                <a:solidFill>
                  <a:srgbClr val="920000"/>
                </a:solidFill>
                <a:latin typeface="+mj-ea"/>
                <a:ea typeface="+mj-ea"/>
              </a:rPr>
              <a:t>旺矽科技獎助學金</a:t>
            </a:r>
            <a:r>
              <a:rPr lang="zh-TW" altLang="en-US" sz="1100" b="1" u="sng" dirty="0">
                <a:solidFill>
                  <a:srgbClr val="920000"/>
                </a:solidFill>
                <a:latin typeface="+mj-ea"/>
                <a:ea typeface="+mj-ea"/>
              </a:rPr>
              <a:t>作業小組</a:t>
            </a:r>
            <a:r>
              <a:rPr lang="zh-TW" altLang="en-US" sz="1100" dirty="0">
                <a:solidFill>
                  <a:srgbClr val="920000"/>
                </a:solidFill>
                <a:latin typeface="+mj-ea"/>
                <a:ea typeface="+mj-ea"/>
              </a:rPr>
              <a:t>。</a:t>
            </a:r>
          </a:p>
          <a:p>
            <a:pPr marL="0" indent="0">
              <a:buNone/>
            </a:pPr>
            <a:r>
              <a:rPr lang="zh-TW" altLang="en-US" sz="1100" dirty="0">
                <a:solidFill>
                  <a:srgbClr val="920000"/>
                </a:solidFill>
              </a:rPr>
              <a:t>聯絡窗口</a:t>
            </a:r>
            <a:r>
              <a:rPr lang="zh-TW" altLang="en-US" sz="1100" dirty="0" smtClean="0">
                <a:solidFill>
                  <a:srgbClr val="920000"/>
                </a:solidFill>
              </a:rPr>
              <a:t>：人力資源部 </a:t>
            </a:r>
            <a:endParaRPr lang="en-US" altLang="zh-TW" sz="1100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zh-TW" altLang="en-US" sz="1100" dirty="0" smtClean="0">
                <a:solidFill>
                  <a:srgbClr val="920000"/>
                </a:solidFill>
              </a:rPr>
              <a:t>聯絡電話：</a:t>
            </a:r>
            <a:r>
              <a:rPr lang="en-US" altLang="zh-TW" sz="1100" dirty="0" smtClean="0">
                <a:solidFill>
                  <a:srgbClr val="920000"/>
                </a:solidFill>
              </a:rPr>
              <a:t>03-5551771</a:t>
            </a:r>
            <a:r>
              <a:rPr lang="zh-TW" altLang="en-US" sz="1100" dirty="0" smtClean="0">
                <a:solidFill>
                  <a:srgbClr val="920000"/>
                </a:solidFill>
              </a:rPr>
              <a:t>   分機</a:t>
            </a:r>
            <a:r>
              <a:rPr lang="en-US" altLang="zh-TW" sz="1100" dirty="0" smtClean="0">
                <a:solidFill>
                  <a:srgbClr val="920000"/>
                </a:solidFill>
              </a:rPr>
              <a:t>8826</a:t>
            </a:r>
            <a:r>
              <a:rPr lang="zh-TW" altLang="en-US" sz="1100" dirty="0" smtClean="0">
                <a:solidFill>
                  <a:srgbClr val="920000"/>
                </a:solidFill>
              </a:rPr>
              <a:t> 曾小姐</a:t>
            </a:r>
            <a:endParaRPr lang="en-US" altLang="zh-TW" sz="1100" dirty="0" smtClean="0">
              <a:solidFill>
                <a:srgbClr val="920000"/>
              </a:solidFill>
            </a:endParaRPr>
          </a:p>
          <a:p>
            <a:pPr marL="0" indent="0">
              <a:buNone/>
            </a:pPr>
            <a:r>
              <a:rPr lang="zh-TW" altLang="en-US" sz="1100" dirty="0" smtClean="0">
                <a:solidFill>
                  <a:srgbClr val="920000"/>
                </a:solidFill>
              </a:rPr>
              <a:t>電子</a:t>
            </a:r>
            <a:r>
              <a:rPr lang="zh-TW" altLang="en-US" sz="1100" dirty="0">
                <a:solidFill>
                  <a:srgbClr val="920000"/>
                </a:solidFill>
              </a:rPr>
              <a:t>郵箱</a:t>
            </a:r>
            <a:r>
              <a:rPr lang="zh-TW" altLang="en-US" sz="1100" dirty="0" smtClean="0">
                <a:solidFill>
                  <a:srgbClr val="920000"/>
                </a:solidFill>
              </a:rPr>
              <a:t>：</a:t>
            </a:r>
            <a:r>
              <a:rPr lang="en-US" altLang="zh-TW" sz="1100" dirty="0" smtClean="0">
                <a:solidFill>
                  <a:srgbClr val="920000"/>
                </a:solidFill>
              </a:rPr>
              <a:t>hr@mpi.com.tw</a:t>
            </a:r>
            <a:endParaRPr lang="en-US" altLang="zh-TW" sz="1100" dirty="0">
              <a:solidFill>
                <a:srgbClr val="92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十角星形 4"/>
          <p:cNvSpPr/>
          <p:nvPr/>
        </p:nvSpPr>
        <p:spPr>
          <a:xfrm>
            <a:off x="251520" y="555526"/>
            <a:ext cx="5616624" cy="678718"/>
          </a:xfrm>
          <a:prstGeom prst="star10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旺矽科技人才培育獎助學金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I Theme">
  <a:themeElements>
    <a:clrScheme name="AST Color 20171219">
      <a:dk1>
        <a:srgbClr val="001E62"/>
      </a:dk1>
      <a:lt1>
        <a:srgbClr val="FFFFFF"/>
      </a:lt1>
      <a:dk2>
        <a:srgbClr val="000000"/>
      </a:dk2>
      <a:lt2>
        <a:srgbClr val="D5D6D7"/>
      </a:lt2>
      <a:accent1>
        <a:srgbClr val="001E62"/>
      </a:accent1>
      <a:accent2>
        <a:srgbClr val="0070C0"/>
      </a:accent2>
      <a:accent3>
        <a:srgbClr val="00B0F0"/>
      </a:accent3>
      <a:accent4>
        <a:srgbClr val="FFE3A4"/>
      </a:accent4>
      <a:accent5>
        <a:srgbClr val="FFB81C"/>
      </a:accent5>
      <a:accent6>
        <a:srgbClr val="CF5B1B"/>
      </a:accent6>
      <a:hlink>
        <a:srgbClr val="3FA9F5"/>
      </a:hlink>
      <a:folHlink>
        <a:srgbClr val="954F72"/>
      </a:folHlink>
    </a:clrScheme>
    <a:fontScheme name="MPI Font">
      <a:majorFont>
        <a:latin typeface="Arial"/>
        <a:ea typeface="微軟正黑體"/>
        <a:cs typeface=""/>
      </a:majorFont>
      <a:minorFont>
        <a:latin typeface="Arial"/>
        <a:ea typeface="微軟正黑體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MPI Theme (16x9)</Template>
  <TotalTime>17819</TotalTime>
  <Words>207</Words>
  <Application>Microsoft Office PowerPoint</Application>
  <PresentationFormat>如螢幕大小 (16:9)</PresentationFormat>
  <Paragraphs>15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MPI Theme</vt:lpstr>
      <vt:lpstr>自訂設計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>MPI Presentation Template</dc:subject>
  <dc:creator>Lila Lee 李芳妍 #1135</dc:creator>
  <cp:lastModifiedBy>Ella Tseng 曾麗君 #8826</cp:lastModifiedBy>
  <cp:revision>1652</cp:revision>
  <dcterms:created xsi:type="dcterms:W3CDTF">2018-05-28T09:25:00Z</dcterms:created>
  <dcterms:modified xsi:type="dcterms:W3CDTF">2024-05-07T03:04:01Z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1028-11.8.2.8372</vt:lpwstr>
  </property>
</Properties>
</file>